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0" r:id="rId6"/>
    <p:sldId id="259" r:id="rId7"/>
    <p:sldId id="264" r:id="rId8"/>
    <p:sldId id="263" r:id="rId9"/>
    <p:sldId id="266" r:id="rId10"/>
    <p:sldId id="265" r:id="rId11"/>
  </p:sldIdLst>
  <p:sldSz cx="12192000" cy="6858000"/>
  <p:notesSz cx="9925050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39A8-C3F7-4D1F-AADC-A0799F5890F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92FA-ACC7-4537-AA18-A140C67FC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3916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39A8-C3F7-4D1F-AADC-A0799F5890F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92FA-ACC7-4537-AA18-A140C67FC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2450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39A8-C3F7-4D1F-AADC-A0799F5890F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92FA-ACC7-4537-AA18-A140C67FC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37547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39A8-C3F7-4D1F-AADC-A0799F5890F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92FA-ACC7-4537-AA18-A140C67FCC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7690375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39A8-C3F7-4D1F-AADC-A0799F5890F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92FA-ACC7-4537-AA18-A140C67FC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1912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39A8-C3F7-4D1F-AADC-A0799F5890F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92FA-ACC7-4537-AA18-A140C67FC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58643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39A8-C3F7-4D1F-AADC-A0799F5890F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92FA-ACC7-4537-AA18-A140C67FC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219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39A8-C3F7-4D1F-AADC-A0799F5890F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92FA-ACC7-4537-AA18-A140C67FC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73508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39A8-C3F7-4D1F-AADC-A0799F5890F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92FA-ACC7-4537-AA18-A140C67FC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5202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39A8-C3F7-4D1F-AADC-A0799F5890F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92FA-ACC7-4537-AA18-A140C67FC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6198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39A8-C3F7-4D1F-AADC-A0799F5890F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92FA-ACC7-4537-AA18-A140C67FC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4946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39A8-C3F7-4D1F-AADC-A0799F5890F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92FA-ACC7-4537-AA18-A140C67FC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3889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39A8-C3F7-4D1F-AADC-A0799F5890F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92FA-ACC7-4537-AA18-A140C67FC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5192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39A8-C3F7-4D1F-AADC-A0799F5890F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92FA-ACC7-4537-AA18-A140C67FC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3532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39A8-C3F7-4D1F-AADC-A0799F5890F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92FA-ACC7-4537-AA18-A140C67FC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5856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39A8-C3F7-4D1F-AADC-A0799F5890F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92FA-ACC7-4537-AA18-A140C67FC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9375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139A8-C3F7-4D1F-AADC-A0799F5890F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792FA-ACC7-4537-AA18-A140C67FC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1823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alphaModFix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7D139A8-C3F7-4D1F-AADC-A0799F5890FA}" type="datetimeFigureOut">
              <a:rPr lang="ru-RU" smtClean="0"/>
              <a:pPr/>
              <a:t>31.10.2022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F4792FA-ACC7-4537-AA18-A140C67FCC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882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Функциональная грамотность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Осипова ТП</a:t>
            </a:r>
          </a:p>
          <a:p>
            <a:pPr algn="r"/>
            <a:r>
              <a:rPr lang="ru-RU" dirty="0" smtClean="0"/>
              <a:t>МБОУ «СОШ №5» г.Усинска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15333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0388" y="1263421"/>
            <a:ext cx="5051634" cy="4969075"/>
          </a:xfrm>
          <a:prstGeom prst="rect">
            <a:avLst/>
          </a:prstGeom>
          <a:gradFill>
            <a:gsLst>
              <a:gs pos="8000">
                <a:schemeClr val="accent1">
                  <a:lumMod val="40000"/>
                  <a:lumOff val="60000"/>
                </a:schemeClr>
              </a:gs>
              <a:gs pos="33000">
                <a:srgbClr val="B1DEFB"/>
              </a:gs>
              <a:gs pos="100000">
                <a:schemeClr val="accent1">
                  <a:tint val="44500"/>
                  <a:satMod val="160000"/>
                </a:schemeClr>
              </a:gs>
              <a:gs pos="7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</a:gradFill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2356" y="307984"/>
            <a:ext cx="3237009" cy="24498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89012" y="2492997"/>
            <a:ext cx="413134" cy="4178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87673" y="4325164"/>
            <a:ext cx="413134" cy="41785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07939" y="3070289"/>
            <a:ext cx="413134" cy="41785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05707" y="3412510"/>
            <a:ext cx="413134" cy="4178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94805" y="2018278"/>
            <a:ext cx="413134" cy="41785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73550" y="1631699"/>
            <a:ext cx="413134" cy="41785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51525" y="4184362"/>
            <a:ext cx="413134" cy="41785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79018" y="2345156"/>
            <a:ext cx="413134" cy="41785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882022" y="3913639"/>
            <a:ext cx="54186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функционально грамотная личность.</a:t>
            </a:r>
          </a:p>
          <a:p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Лейка-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учитель.</a:t>
            </a:r>
          </a:p>
          <a:p>
            <a:r>
              <a:rPr lang="ru-RU" sz="2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педагогические технологии.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Яблочки-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ключевые компетенции.</a:t>
            </a:r>
          </a:p>
        </p:txBody>
      </p:sp>
      <p:sp>
        <p:nvSpPr>
          <p:cNvPr id="18" name="Капля 17"/>
          <p:cNvSpPr/>
          <p:nvPr/>
        </p:nvSpPr>
        <p:spPr>
          <a:xfrm>
            <a:off x="5994972" y="2615728"/>
            <a:ext cx="385609" cy="358438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Капля 18"/>
          <p:cNvSpPr/>
          <p:nvPr/>
        </p:nvSpPr>
        <p:spPr>
          <a:xfrm>
            <a:off x="5665746" y="3190732"/>
            <a:ext cx="385609" cy="417856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апля 19"/>
          <p:cNvSpPr/>
          <p:nvPr/>
        </p:nvSpPr>
        <p:spPr>
          <a:xfrm>
            <a:off x="5271910" y="2683710"/>
            <a:ext cx="385609" cy="401163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апля 20"/>
          <p:cNvSpPr/>
          <p:nvPr/>
        </p:nvSpPr>
        <p:spPr>
          <a:xfrm>
            <a:off x="6450775" y="2910853"/>
            <a:ext cx="318073" cy="368364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Капля 21"/>
          <p:cNvSpPr/>
          <p:nvPr/>
        </p:nvSpPr>
        <p:spPr>
          <a:xfrm>
            <a:off x="6095999" y="2018278"/>
            <a:ext cx="354775" cy="358438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4382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ФГОС третьего поколения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532586" y="1308101"/>
            <a:ext cx="11526064" cy="53246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 flipV="1">
            <a:off x="2143125" y="4171950"/>
            <a:ext cx="7386638" cy="28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1571625" y="2714625"/>
            <a:ext cx="7072313" cy="71438"/>
          </a:xfrm>
          <a:prstGeom prst="line">
            <a:avLst/>
          </a:prstGeom>
          <a:ln w="285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3443288" y="5514975"/>
            <a:ext cx="6086475" cy="285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53774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Функциональная грамотность - это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Способность человека вступать в отношения с внешней средой и максимально быстро адаптироваться и функционировать в ней. </a:t>
            </a:r>
          </a:p>
          <a:p>
            <a:r>
              <a:rPr lang="ru-RU" dirty="0"/>
              <a:t>Умение эффективно действовать в нестандартных жизненных ситуациях. Ее можно определить как «повседневную мудрость», способность решать задачи за пределами парты, грамотно строить свою жизнь и не теряться в ней.</a:t>
            </a:r>
          </a:p>
        </p:txBody>
      </p:sp>
    </p:spTree>
    <p:extLst>
      <p:ext uri="{BB962C8B-B14F-4D97-AF65-F5344CB8AC3E}">
        <p14:creationId xmlns:p14="http://schemas.microsoft.com/office/powerpoint/2010/main" xmlns="" val="800976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5193" y="1274186"/>
            <a:ext cx="8761614" cy="5386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501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Направления ФГ</a:t>
            </a:r>
          </a:p>
        </p:txBody>
      </p:sp>
    </p:spTree>
    <p:extLst>
      <p:ext uri="{BB962C8B-B14F-4D97-AF65-F5344CB8AC3E}">
        <p14:creationId xmlns:p14="http://schemas.microsoft.com/office/powerpoint/2010/main" xmlns="" val="6734354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8691" y="116755"/>
            <a:ext cx="10364451" cy="1596177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Функциональная грамотность младшего школьника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8691" y="1649055"/>
            <a:ext cx="3890963" cy="14605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dirty="0"/>
              <a:t>Готовность взаимодействовать с окружающим миром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766007" y="1712932"/>
            <a:ext cx="4754828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2800" dirty="0"/>
              <a:t>Возможность решать </a:t>
            </a:r>
          </a:p>
          <a:p>
            <a:r>
              <a:rPr lang="ru-RU" sz="2800" dirty="0"/>
              <a:t>учебные и жизненные задачи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59182" y="4173606"/>
            <a:ext cx="3830472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2800" dirty="0"/>
              <a:t>Способность строить </a:t>
            </a:r>
          </a:p>
          <a:p>
            <a:r>
              <a:rPr lang="ru-RU" sz="2800" dirty="0"/>
              <a:t>социальные отношения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766007" y="3764634"/>
            <a:ext cx="4754828" cy="13839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2800" dirty="0"/>
              <a:t>Владение рефлексивными</a:t>
            </a:r>
          </a:p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2800" dirty="0"/>
              <a:t> умениями</a:t>
            </a:r>
          </a:p>
        </p:txBody>
      </p:sp>
    </p:spTree>
    <p:extLst>
      <p:ext uri="{BB962C8B-B14F-4D97-AF65-F5344CB8AC3E}">
        <p14:creationId xmlns:p14="http://schemas.microsoft.com/office/powerpoint/2010/main" xmlns="" val="2921935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0863" y="256287"/>
            <a:ext cx="10364451" cy="1596177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Основные признаки функционально грамотной личности: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28701" y="2437239"/>
            <a:ext cx="3394904" cy="5847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dirty="0"/>
              <a:t>Самостоятельный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55938" y="4530208"/>
            <a:ext cx="4440062" cy="107721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П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ознающий и умеющий</a:t>
            </a:r>
          </a:p>
          <a:p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жить среди людей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00850" y="2211466"/>
            <a:ext cx="4552950" cy="206210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О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бладающий определёнными качествами, ключевыми компетенциями</a:t>
            </a:r>
            <a:endParaRPr lang="ru-RU" sz="32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4423605" y="1690688"/>
            <a:ext cx="991358" cy="746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414963" y="1690688"/>
            <a:ext cx="1257300" cy="7465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414963" y="1690688"/>
            <a:ext cx="0" cy="2839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02808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Факторы, влияющие на развитие функциональной грамотности учащихся: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356360" y="1590674"/>
            <a:ext cx="9997440" cy="4986251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sz="4000" b="1" dirty="0"/>
              <a:t>содержание образования (национальные стандарты, учебные программы);</a:t>
            </a:r>
          </a:p>
          <a:p>
            <a:pPr lvl="0"/>
            <a:r>
              <a:rPr lang="ru-RU" sz="4000" b="1" dirty="0"/>
              <a:t>формы и методы обучения;</a:t>
            </a:r>
          </a:p>
          <a:p>
            <a:pPr lvl="0"/>
            <a:r>
              <a:rPr lang="ru-RU" sz="4000" b="1" dirty="0"/>
              <a:t>система диагностики и оценки учебных достижений обучающихся:</a:t>
            </a:r>
          </a:p>
          <a:p>
            <a:pPr lvl="0"/>
            <a:r>
              <a:rPr lang="ru-RU" sz="4000" b="1" dirty="0"/>
              <a:t>программы внешкольного, дополнительного образования;</a:t>
            </a:r>
          </a:p>
          <a:p>
            <a:pPr lvl="0"/>
            <a:r>
              <a:rPr lang="ru-RU" sz="4000" b="1" dirty="0"/>
              <a:t>модель управления школой (общественно-государственная форма, высокий уровень автономии школ в регулировании учебного плана);</a:t>
            </a:r>
          </a:p>
          <a:p>
            <a:pPr lvl="0"/>
            <a:r>
              <a:rPr lang="ru-RU" sz="4000" b="1" dirty="0"/>
              <a:t>наличие дружелюбной образовательной среды, основанной на принципах партнерства со всеми заинтересованными сторонами;</a:t>
            </a:r>
          </a:p>
          <a:p>
            <a:pPr lvl="0"/>
            <a:r>
              <a:rPr lang="ru-RU" sz="4000" b="1" dirty="0"/>
              <a:t>активная роль родителей в процессе обучения и воспитания детей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35755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7213" y="322118"/>
            <a:ext cx="1138713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Логические приемы  и цели </a:t>
            </a:r>
          </a:p>
          <a:p>
            <a:r>
              <a:rPr lang="ru-RU" sz="2800" dirty="0">
                <a:solidFill>
                  <a:srgbClr val="FF0000"/>
                </a:solidFill>
              </a:rPr>
              <a:t>1  уровень – знание   </a:t>
            </a:r>
            <a:r>
              <a:rPr lang="ru-RU" sz="2800" dirty="0"/>
              <a:t>(составить список, выделить, рассказать, показать, назвать); </a:t>
            </a:r>
            <a:br>
              <a:rPr lang="ru-RU" sz="2800" dirty="0"/>
            </a:br>
            <a:r>
              <a:rPr lang="ru-RU" sz="2800" dirty="0">
                <a:solidFill>
                  <a:srgbClr val="FF0000"/>
                </a:solidFill>
              </a:rPr>
              <a:t>2 уровень – понимание </a:t>
            </a:r>
            <a:r>
              <a:rPr lang="ru-RU" sz="2800" dirty="0"/>
              <a:t>(описать объяснить, определить признаки, сформулировать по-другому) </a:t>
            </a:r>
            <a:br>
              <a:rPr lang="ru-RU" sz="2800" dirty="0"/>
            </a:br>
            <a:r>
              <a:rPr lang="ru-RU" sz="2800" dirty="0">
                <a:solidFill>
                  <a:srgbClr val="FF0000"/>
                </a:solidFill>
              </a:rPr>
              <a:t>3 уровень – использование </a:t>
            </a:r>
            <a:r>
              <a:rPr lang="ru-RU" sz="2800" dirty="0"/>
              <a:t>(применить, проиллюстрировать, решить )</a:t>
            </a:r>
            <a:br>
              <a:rPr lang="ru-RU" sz="2800" dirty="0"/>
            </a:br>
            <a:r>
              <a:rPr lang="ru-RU" sz="2800" dirty="0">
                <a:solidFill>
                  <a:srgbClr val="FF0000"/>
                </a:solidFill>
              </a:rPr>
              <a:t>4 уровень – анализ  </a:t>
            </a:r>
            <a:r>
              <a:rPr lang="ru-RU" sz="2800" dirty="0"/>
              <a:t>(проанализировать, проверить, провести эксперимент, организовать, сравнить, выявить различия )</a:t>
            </a:r>
            <a:br>
              <a:rPr lang="ru-RU" sz="2800" dirty="0"/>
            </a:br>
            <a:r>
              <a:rPr lang="ru-RU" sz="2800" dirty="0">
                <a:solidFill>
                  <a:srgbClr val="FF0000"/>
                </a:solidFill>
              </a:rPr>
              <a:t>5 уровень – синтез </a:t>
            </a:r>
            <a:r>
              <a:rPr lang="ru-RU" sz="2800" dirty="0"/>
              <a:t>(создать, придумать дизайн, разработать, составить план(пересказа)) </a:t>
            </a:r>
            <a:br>
              <a:rPr lang="ru-RU" sz="2800" dirty="0"/>
            </a:br>
            <a:r>
              <a:rPr lang="ru-RU" sz="2800" dirty="0">
                <a:solidFill>
                  <a:srgbClr val="FF0000"/>
                </a:solidFill>
              </a:rPr>
              <a:t>6 уровень – оценка </a:t>
            </a:r>
            <a:r>
              <a:rPr lang="ru-RU" sz="2800" dirty="0"/>
              <a:t>(представить аргументы, защитить точку зрения, доказать, спрогнозировать ).</a:t>
            </a:r>
          </a:p>
        </p:txBody>
      </p:sp>
    </p:spTree>
    <p:extLst>
      <p:ext uri="{BB962C8B-B14F-4D97-AF65-F5344CB8AC3E}">
        <p14:creationId xmlns:p14="http://schemas.microsoft.com/office/powerpoint/2010/main" xmlns="" val="3830502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0075" y="274319"/>
            <a:ext cx="11311509" cy="6112194"/>
          </a:xfrm>
        </p:spPr>
        <p:txBody>
          <a:bodyPr>
            <a:normAutofit fontScale="90000"/>
          </a:bodyPr>
          <a:lstStyle/>
          <a:p>
            <a:pPr lvl="0"/>
            <a:r>
              <a:rPr lang="ru-RU" sz="5300" b="1" dirty="0">
                <a:solidFill>
                  <a:srgbClr val="7030A0"/>
                </a:solidFill>
              </a:rPr>
              <a:t>Читательская грамотность – это способность понимать и использовать письменную речь во всем разнообразии ее форм, для целей, требуемых обществом и ценных для индивида.</a:t>
            </a:r>
            <a:r>
              <a:rPr lang="ru-RU" b="1" dirty="0">
                <a:solidFill>
                  <a:srgbClr val="7030A0"/>
                </a:solidFill>
              </a:rPr>
              <a:t/>
            </a:r>
            <a:br>
              <a:rPr lang="ru-RU" b="1" dirty="0">
                <a:solidFill>
                  <a:srgbClr val="7030A0"/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9345984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100</TotalTime>
  <Words>233</Words>
  <Application>Microsoft Office PowerPoint</Application>
  <PresentationFormat>Произвольный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Капля</vt:lpstr>
      <vt:lpstr>Функциональная грамотность</vt:lpstr>
      <vt:lpstr>ФГОС третьего поколения</vt:lpstr>
      <vt:lpstr>Функциональная грамотность - это</vt:lpstr>
      <vt:lpstr>Направления ФГ</vt:lpstr>
      <vt:lpstr>Функциональная грамотность младшего школьника </vt:lpstr>
      <vt:lpstr>Основные признаки функционально грамотной личности:</vt:lpstr>
      <vt:lpstr>Факторы, влияющие на развитие функциональной грамотности учащихся: </vt:lpstr>
      <vt:lpstr>Слайд 8</vt:lpstr>
      <vt:lpstr>Читательская грамотность – это способность понимать и использовать письменную речь во всем разнообразии ее форм, для целей, требуемых обществом и ценных для индивида. 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metod</cp:lastModifiedBy>
  <cp:revision>11</cp:revision>
  <cp:lastPrinted>2022-10-26T06:11:29Z</cp:lastPrinted>
  <dcterms:created xsi:type="dcterms:W3CDTF">2022-10-25T17:06:33Z</dcterms:created>
  <dcterms:modified xsi:type="dcterms:W3CDTF">2022-10-31T07:27:54Z</dcterms:modified>
</cp:coreProperties>
</file>